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56" r:id="rId2"/>
    <p:sldId id="257" r:id="rId3"/>
    <p:sldId id="258" r:id="rId4"/>
    <p:sldId id="262" r:id="rId5"/>
    <p:sldId id="263" r:id="rId6"/>
    <p:sldId id="274" r:id="rId7"/>
    <p:sldId id="275" r:id="rId8"/>
    <p:sldId id="261" r:id="rId9"/>
    <p:sldId id="264" r:id="rId10"/>
    <p:sldId id="265" r:id="rId11"/>
    <p:sldId id="266" r:id="rId12"/>
    <p:sldId id="267" r:id="rId13"/>
    <p:sldId id="268" r:id="rId14"/>
    <p:sldId id="269" r:id="rId15"/>
    <p:sldId id="270" r:id="rId16"/>
    <p:sldId id="271" r:id="rId17"/>
    <p:sldId id="260" r:id="rId18"/>
    <p:sldId id="273" r:id="rId19"/>
    <p:sldId id="259" r:id="rId20"/>
    <p:sldId id="272"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6" d="100"/>
          <a:sy n="106" d="100"/>
        </p:scale>
        <p:origin x="1686" y="11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102" d="100"/>
          <a:sy n="102" d="100"/>
        </p:scale>
        <p:origin x="-258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038B592-52B7-4B63-A9F2-5FF44E0ACBE1}" type="datetimeFigureOut">
              <a:rPr lang="en-US" smtClean="0"/>
              <a:t>6/28/2023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BF9D8F-EB73-4C9D-8EF3-5E0169FED90B}" type="slidenum">
              <a:rPr lang="en-US" smtClean="0"/>
              <a:t>‹#›</a:t>
            </a:fld>
            <a:endParaRPr lang="en-US"/>
          </a:p>
        </p:txBody>
      </p:sp>
    </p:spTree>
    <p:extLst>
      <p:ext uri="{BB962C8B-B14F-4D97-AF65-F5344CB8AC3E}">
        <p14:creationId xmlns:p14="http://schemas.microsoft.com/office/powerpoint/2010/main" val="3281323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E89CFE-E6FA-4195-A3E8-D9C5F4C00C9D}" type="datetimeFigureOut">
              <a:rPr lang="en-US" smtClean="0"/>
              <a:t>6/28/2023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BC178E-7A1C-4759-97DE-D5D297689E4D}" type="slidenum">
              <a:rPr lang="en-US" smtClean="0"/>
              <a:t>‹#›</a:t>
            </a:fld>
            <a:endParaRPr lang="en-US"/>
          </a:p>
        </p:txBody>
      </p:sp>
    </p:spTree>
    <p:extLst>
      <p:ext uri="{BB962C8B-B14F-4D97-AF65-F5344CB8AC3E}">
        <p14:creationId xmlns:p14="http://schemas.microsoft.com/office/powerpoint/2010/main" val="1108467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4953000"/>
            <a:ext cx="7772400" cy="1086540"/>
          </a:xfrm>
        </p:spPr>
        <p:txBody>
          <a:bodyPr/>
          <a:lstStyle>
            <a:lvl1pPr algn="l">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28600" y="6019800"/>
            <a:ext cx="7772400" cy="7620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854C1A-29A9-443B-BBA5-231526D1AEA3}"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1CC54F-18E1-4DC3-9866-C41E51A5FB88}" type="slidenum">
              <a:rPr lang="en-US" smtClean="0"/>
              <a:t>‹#›</a:t>
            </a:fld>
            <a:endParaRPr lang="en-US"/>
          </a:p>
        </p:txBody>
      </p:sp>
    </p:spTree>
    <p:extLst>
      <p:ext uri="{BB962C8B-B14F-4D97-AF65-F5344CB8AC3E}">
        <p14:creationId xmlns:p14="http://schemas.microsoft.com/office/powerpoint/2010/main" val="95610423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854C1A-29A9-443B-BBA5-231526D1AEA3}"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1CC54F-18E1-4DC3-9866-C41E51A5FB88}" type="slidenum">
              <a:rPr lang="en-US" smtClean="0"/>
              <a:t>‹#›</a:t>
            </a:fld>
            <a:endParaRPr lang="en-US"/>
          </a:p>
        </p:txBody>
      </p:sp>
    </p:spTree>
    <p:extLst>
      <p:ext uri="{BB962C8B-B14F-4D97-AF65-F5344CB8AC3E}">
        <p14:creationId xmlns:p14="http://schemas.microsoft.com/office/powerpoint/2010/main" val="1583704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854C1A-29A9-443B-BBA5-231526D1AEA3}"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1CC54F-18E1-4DC3-9866-C41E51A5FB88}" type="slidenum">
              <a:rPr lang="en-US" smtClean="0"/>
              <a:t>‹#›</a:t>
            </a:fld>
            <a:endParaRPr lang="en-US"/>
          </a:p>
        </p:txBody>
      </p:sp>
    </p:spTree>
    <p:extLst>
      <p:ext uri="{BB962C8B-B14F-4D97-AF65-F5344CB8AC3E}">
        <p14:creationId xmlns:p14="http://schemas.microsoft.com/office/powerpoint/2010/main" val="2057069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854C1A-29A9-443B-BBA5-231526D1AEA3}"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1CC54F-18E1-4DC3-9866-C41E51A5FB88}" type="slidenum">
              <a:rPr lang="en-US" smtClean="0"/>
              <a:t>‹#›</a:t>
            </a:fld>
            <a:endParaRPr lang="en-US"/>
          </a:p>
        </p:txBody>
      </p:sp>
    </p:spTree>
    <p:extLst>
      <p:ext uri="{BB962C8B-B14F-4D97-AF65-F5344CB8AC3E}">
        <p14:creationId xmlns:p14="http://schemas.microsoft.com/office/powerpoint/2010/main" val="45678290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854C1A-29A9-443B-BBA5-231526D1AEA3}"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1CC54F-18E1-4DC3-9866-C41E51A5FB88}" type="slidenum">
              <a:rPr lang="en-US" smtClean="0"/>
              <a:t>‹#›</a:t>
            </a:fld>
            <a:endParaRPr lang="en-US"/>
          </a:p>
        </p:txBody>
      </p:sp>
    </p:spTree>
    <p:extLst>
      <p:ext uri="{BB962C8B-B14F-4D97-AF65-F5344CB8AC3E}">
        <p14:creationId xmlns:p14="http://schemas.microsoft.com/office/powerpoint/2010/main" val="352967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854C1A-29A9-443B-BBA5-231526D1AEA3}" type="datetimeFigureOut">
              <a:rPr lang="en-US" smtClean="0"/>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1CC54F-18E1-4DC3-9866-C41E51A5FB88}" type="slidenum">
              <a:rPr lang="en-US" smtClean="0"/>
              <a:t>‹#›</a:t>
            </a:fld>
            <a:endParaRPr lang="en-US"/>
          </a:p>
        </p:txBody>
      </p:sp>
    </p:spTree>
    <p:extLst>
      <p:ext uri="{BB962C8B-B14F-4D97-AF65-F5344CB8AC3E}">
        <p14:creationId xmlns:p14="http://schemas.microsoft.com/office/powerpoint/2010/main" val="2169604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854C1A-29A9-443B-BBA5-231526D1AEA3}" type="datetimeFigureOut">
              <a:rPr lang="en-US" smtClean="0"/>
              <a:t>6/28/2023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1CC54F-18E1-4DC3-9866-C41E51A5FB88}" type="slidenum">
              <a:rPr lang="en-US" smtClean="0"/>
              <a:t>‹#›</a:t>
            </a:fld>
            <a:endParaRPr lang="en-US"/>
          </a:p>
        </p:txBody>
      </p:sp>
    </p:spTree>
    <p:extLst>
      <p:ext uri="{BB962C8B-B14F-4D97-AF65-F5344CB8AC3E}">
        <p14:creationId xmlns:p14="http://schemas.microsoft.com/office/powerpoint/2010/main" val="2915194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854C1A-29A9-443B-BBA5-231526D1AEA3}" type="datetimeFigureOut">
              <a:rPr lang="en-US" smtClean="0"/>
              <a:t>6/28/2023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1CC54F-18E1-4DC3-9866-C41E51A5FB88}" type="slidenum">
              <a:rPr lang="en-US" smtClean="0"/>
              <a:t>‹#›</a:t>
            </a:fld>
            <a:endParaRPr lang="en-US"/>
          </a:p>
        </p:txBody>
      </p:sp>
    </p:spTree>
    <p:extLst>
      <p:ext uri="{BB962C8B-B14F-4D97-AF65-F5344CB8AC3E}">
        <p14:creationId xmlns:p14="http://schemas.microsoft.com/office/powerpoint/2010/main" val="3270532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854C1A-29A9-443B-BBA5-231526D1AEA3}" type="datetimeFigureOut">
              <a:rPr lang="en-US" smtClean="0"/>
              <a:t>6/28/2023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1CC54F-18E1-4DC3-9866-C41E51A5FB88}" type="slidenum">
              <a:rPr lang="en-US" smtClean="0"/>
              <a:t>‹#›</a:t>
            </a:fld>
            <a:endParaRPr lang="en-US"/>
          </a:p>
        </p:txBody>
      </p:sp>
    </p:spTree>
    <p:extLst>
      <p:ext uri="{BB962C8B-B14F-4D97-AF65-F5344CB8AC3E}">
        <p14:creationId xmlns:p14="http://schemas.microsoft.com/office/powerpoint/2010/main" val="3052796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854C1A-29A9-443B-BBA5-231526D1AEA3}" type="datetimeFigureOut">
              <a:rPr lang="en-US" smtClean="0"/>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1CC54F-18E1-4DC3-9866-C41E51A5FB88}" type="slidenum">
              <a:rPr lang="en-US" smtClean="0"/>
              <a:t>‹#›</a:t>
            </a:fld>
            <a:endParaRPr lang="en-US"/>
          </a:p>
        </p:txBody>
      </p:sp>
    </p:spTree>
    <p:extLst>
      <p:ext uri="{BB962C8B-B14F-4D97-AF65-F5344CB8AC3E}">
        <p14:creationId xmlns:p14="http://schemas.microsoft.com/office/powerpoint/2010/main" val="3284831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854C1A-29A9-443B-BBA5-231526D1AEA3}" type="datetimeFigureOut">
              <a:rPr lang="en-US" smtClean="0"/>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1CC54F-18E1-4DC3-9866-C41E51A5FB88}" type="slidenum">
              <a:rPr lang="en-US" smtClean="0"/>
              <a:t>‹#›</a:t>
            </a:fld>
            <a:endParaRPr lang="en-US"/>
          </a:p>
        </p:txBody>
      </p:sp>
    </p:spTree>
    <p:extLst>
      <p:ext uri="{BB962C8B-B14F-4D97-AF65-F5344CB8AC3E}">
        <p14:creationId xmlns:p14="http://schemas.microsoft.com/office/powerpoint/2010/main" val="919053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854C1A-29A9-443B-BBA5-231526D1AEA3}" type="datetimeFigureOut">
              <a:rPr lang="en-US" smtClean="0"/>
              <a:t>6/28/2023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1CC54F-18E1-4DC3-9866-C41E51A5FB88}" type="slidenum">
              <a:rPr lang="en-US" smtClean="0"/>
              <a:t>‹#›</a:t>
            </a:fld>
            <a:endParaRPr lang="en-US"/>
          </a:p>
        </p:txBody>
      </p:sp>
    </p:spTree>
    <p:extLst>
      <p:ext uri="{BB962C8B-B14F-4D97-AF65-F5344CB8AC3E}">
        <p14:creationId xmlns:p14="http://schemas.microsoft.com/office/powerpoint/2010/main" val="25361235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4.xml"/><Relationship Id="rId1" Type="http://schemas.openxmlformats.org/officeDocument/2006/relationships/video" Target="https://www.youtube.com/embed/dygALT6kdMY"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4.xml"/><Relationship Id="rId1" Type="http://schemas.openxmlformats.org/officeDocument/2006/relationships/video" Target="https://www.youtube.com/embed/fg-fNV-ib5o"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4.xml"/><Relationship Id="rId1" Type="http://schemas.openxmlformats.org/officeDocument/2006/relationships/video" Target="https://www.youtube.com/embed/7-fhGkOJu88"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4.xml"/><Relationship Id="rId1" Type="http://schemas.openxmlformats.org/officeDocument/2006/relationships/video" Target="https://www.youtube.com/embed/C0W2JCFx2A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ideo" Target="https://www.youtube.com/embed/yZGeoeFMG8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ideo" Target="https://www.youtube.com/embed/sjvQAYGbZ9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video" Target="https://www.youtube.com/embed/I88z7ROq1B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5029200"/>
            <a:ext cx="7772400" cy="1010340"/>
          </a:xfrm>
        </p:spPr>
        <p:txBody>
          <a:bodyPr>
            <a:normAutofit/>
          </a:bodyPr>
          <a:lstStyle/>
          <a:p>
            <a:r>
              <a:rPr lang="en-US" dirty="0" smtClean="0"/>
              <a:t>Basketry Merit Badge</a:t>
            </a:r>
            <a:endParaRPr lang="en-US" dirty="0"/>
          </a:p>
        </p:txBody>
      </p:sp>
      <p:sp>
        <p:nvSpPr>
          <p:cNvPr id="3" name="Subtitle 2"/>
          <p:cNvSpPr>
            <a:spLocks noGrp="1"/>
          </p:cNvSpPr>
          <p:nvPr>
            <p:ph type="subTitle" idx="1"/>
          </p:nvPr>
        </p:nvSpPr>
        <p:spPr>
          <a:xfrm>
            <a:off x="228600" y="5867400"/>
            <a:ext cx="7772400" cy="762000"/>
          </a:xfrm>
        </p:spPr>
        <p:txBody>
          <a:bodyPr>
            <a:normAutofit fontScale="70000" lnSpcReduction="20000"/>
          </a:bodyPr>
          <a:lstStyle/>
          <a:p>
            <a:r>
              <a:rPr lang="en-US" dirty="0" smtClean="0"/>
              <a:t>Troops 344/9344</a:t>
            </a:r>
          </a:p>
          <a:p>
            <a:r>
              <a:rPr lang="en-US" dirty="0" smtClean="0"/>
              <a:t>Pemberville, OH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5067645"/>
            <a:ext cx="914400" cy="933450"/>
          </a:xfrm>
          <a:prstGeom prst="rect">
            <a:avLst/>
          </a:prstGeom>
        </p:spPr>
      </p:pic>
    </p:spTree>
    <p:extLst>
      <p:ext uri="{BB962C8B-B14F-4D97-AF65-F5344CB8AC3E}">
        <p14:creationId xmlns:p14="http://schemas.microsoft.com/office/powerpoint/2010/main" val="14253990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Coiled Basket</a:t>
            </a:r>
            <a:endParaRPr lang="en-US" dirty="0"/>
          </a:p>
        </p:txBody>
      </p:sp>
      <p:sp>
        <p:nvSpPr>
          <p:cNvPr id="4" name="Content Placeholder 3"/>
          <p:cNvSpPr>
            <a:spLocks noGrp="1"/>
          </p:cNvSpPr>
          <p:nvPr>
            <p:ph sz="half" idx="1"/>
          </p:nvPr>
        </p:nvSpPr>
        <p:spPr/>
        <p:txBody>
          <a:bodyPr>
            <a:normAutofit fontScale="85000" lnSpcReduction="20000"/>
          </a:bodyPr>
          <a:lstStyle/>
          <a:p>
            <a:r>
              <a:rPr lang="en-US" dirty="0" smtClean="0"/>
              <a:t>Coiled baskets have no skeleton, or frame.</a:t>
            </a:r>
          </a:p>
          <a:p>
            <a:r>
              <a:rPr lang="en-US" dirty="0" smtClean="0"/>
              <a:t>An inner core of natural material, such as pine needles, is wrapped solidly with a soft, flexible material such as sinew.</a:t>
            </a:r>
          </a:p>
          <a:p>
            <a:r>
              <a:rPr lang="en-US" dirty="0" smtClean="0"/>
              <a:t>The coils are stacked and sewn together in horizontal rows.</a:t>
            </a:r>
          </a:p>
          <a:p>
            <a:r>
              <a:rPr lang="en-US" dirty="0" smtClean="0"/>
              <a:t>Some traditional baskets created using this technique were so tightly coiled that they could hold water.</a:t>
            </a:r>
            <a:endParaRPr lang="en-US" dirty="0"/>
          </a:p>
        </p:txBody>
      </p:sp>
      <p:pic>
        <p:nvPicPr>
          <p:cNvPr id="8" name="Content Placeholder 7"/>
          <p:cNvPicPr>
            <a:picLocks noGrp="1" noChangeAspect="1"/>
          </p:cNvPicPr>
          <p:nvPr>
            <p:ph sz="half" idx="2"/>
          </p:nvPr>
        </p:nvPicPr>
        <p:blipFill>
          <a:blip r:embed="rId2"/>
          <a:stretch>
            <a:fillRect/>
          </a:stretch>
        </p:blipFill>
        <p:spPr>
          <a:xfrm>
            <a:off x="4648200" y="1843881"/>
            <a:ext cx="4038600" cy="4038600"/>
          </a:xfrm>
          <a:prstGeom prst="rect">
            <a:avLst/>
          </a:prstGeom>
        </p:spPr>
      </p:pic>
    </p:spTree>
    <p:extLst>
      <p:ext uri="{BB962C8B-B14F-4D97-AF65-F5344CB8AC3E}">
        <p14:creationId xmlns:p14="http://schemas.microsoft.com/office/powerpoint/2010/main" val="464926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Ribbed Basket</a:t>
            </a:r>
            <a:endParaRPr lang="en-US" dirty="0"/>
          </a:p>
        </p:txBody>
      </p:sp>
      <p:sp>
        <p:nvSpPr>
          <p:cNvPr id="4" name="Content Placeholder 3"/>
          <p:cNvSpPr>
            <a:spLocks noGrp="1"/>
          </p:cNvSpPr>
          <p:nvPr>
            <p:ph sz="half" idx="1"/>
          </p:nvPr>
        </p:nvSpPr>
        <p:spPr/>
        <p:txBody>
          <a:bodyPr>
            <a:normAutofit fontScale="92500" lnSpcReduction="20000"/>
          </a:bodyPr>
          <a:lstStyle/>
          <a:p>
            <a:r>
              <a:rPr lang="en-US" dirty="0" smtClean="0"/>
              <a:t>Ribbed baskets feature round or oval reed used to create a sturdy skeleton. </a:t>
            </a:r>
          </a:p>
          <a:p>
            <a:r>
              <a:rPr lang="en-US" dirty="0" smtClean="0"/>
              <a:t>Flat or round reed is woven around the skeleton to create the basket.</a:t>
            </a:r>
          </a:p>
          <a:p>
            <a:r>
              <a:rPr lang="en-US" dirty="0" smtClean="0"/>
              <a:t>Ribbed baskets are used to carry fragile items, such as eggs, that need to be cradled to prevent breakage.</a:t>
            </a:r>
            <a:endParaRPr lang="en-US" dirty="0"/>
          </a:p>
        </p:txBody>
      </p:sp>
      <p:pic>
        <p:nvPicPr>
          <p:cNvPr id="11" name="Content Placeholder 10"/>
          <p:cNvPicPr>
            <a:picLocks noGrp="1" noChangeAspect="1"/>
          </p:cNvPicPr>
          <p:nvPr>
            <p:ph sz="half" idx="2"/>
          </p:nvPr>
        </p:nvPicPr>
        <p:blipFill>
          <a:blip r:embed="rId2"/>
          <a:stretch>
            <a:fillRect/>
          </a:stretch>
        </p:blipFill>
        <p:spPr>
          <a:xfrm>
            <a:off x="5181600" y="1638300"/>
            <a:ext cx="3505200" cy="3505200"/>
          </a:xfrm>
          <a:prstGeom prst="rect">
            <a:avLst/>
          </a:prstGeom>
        </p:spPr>
      </p:pic>
    </p:spTree>
    <p:extLst>
      <p:ext uri="{BB962C8B-B14F-4D97-AF65-F5344CB8AC3E}">
        <p14:creationId xmlns:p14="http://schemas.microsoft.com/office/powerpoint/2010/main" val="3045887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Wicker Basket</a:t>
            </a:r>
            <a:endParaRPr lang="en-US" dirty="0"/>
          </a:p>
        </p:txBody>
      </p:sp>
      <p:sp>
        <p:nvSpPr>
          <p:cNvPr id="4" name="Content Placeholder 3"/>
          <p:cNvSpPr>
            <a:spLocks noGrp="1"/>
          </p:cNvSpPr>
          <p:nvPr>
            <p:ph sz="half" idx="1"/>
          </p:nvPr>
        </p:nvSpPr>
        <p:spPr/>
        <p:txBody>
          <a:bodyPr/>
          <a:lstStyle/>
          <a:p>
            <a:r>
              <a:rPr lang="en-US" dirty="0" smtClean="0"/>
              <a:t>Wicker baskets, popularly used for picnic baskets and hampers use round reed or any round, flexible material such as willow that can be interwoven in a rigid framework.</a:t>
            </a:r>
            <a:endParaRPr lang="en-US" dirty="0"/>
          </a:p>
        </p:txBody>
      </p:sp>
      <p:pic>
        <p:nvPicPr>
          <p:cNvPr id="9" name="Content Placeholder 8"/>
          <p:cNvPicPr>
            <a:picLocks noGrp="1" noChangeAspect="1"/>
          </p:cNvPicPr>
          <p:nvPr>
            <p:ph sz="half" idx="2"/>
          </p:nvPr>
        </p:nvPicPr>
        <p:blipFill>
          <a:blip r:embed="rId2"/>
          <a:stretch>
            <a:fillRect/>
          </a:stretch>
        </p:blipFill>
        <p:spPr>
          <a:xfrm>
            <a:off x="4648200" y="1805450"/>
            <a:ext cx="4038600" cy="4115462"/>
          </a:xfrm>
          <a:prstGeom prst="rect">
            <a:avLst/>
          </a:prstGeom>
        </p:spPr>
      </p:pic>
    </p:spTree>
    <p:extLst>
      <p:ext uri="{BB962C8B-B14F-4D97-AF65-F5344CB8AC3E}">
        <p14:creationId xmlns:p14="http://schemas.microsoft.com/office/powerpoint/2010/main" val="20169045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Plain Weave</a:t>
            </a:r>
            <a:endParaRPr lang="en-US" dirty="0"/>
          </a:p>
        </p:txBody>
      </p:sp>
      <p:sp>
        <p:nvSpPr>
          <p:cNvPr id="3" name="Content Placeholder 2"/>
          <p:cNvSpPr>
            <a:spLocks noGrp="1"/>
          </p:cNvSpPr>
          <p:nvPr>
            <p:ph sz="half" idx="1"/>
          </p:nvPr>
        </p:nvSpPr>
        <p:spPr>
          <a:xfrm>
            <a:off x="457200" y="1600200"/>
            <a:ext cx="3429000" cy="5029200"/>
          </a:xfrm>
        </p:spPr>
        <p:txBody>
          <a:bodyPr>
            <a:normAutofit fontScale="92500" lnSpcReduction="10000"/>
          </a:bodyPr>
          <a:lstStyle/>
          <a:p>
            <a:r>
              <a:rPr lang="en-US" dirty="0" smtClean="0"/>
              <a:t>Sometimes called over-under weave or start-stop weave.</a:t>
            </a:r>
          </a:p>
          <a:p>
            <a:r>
              <a:rPr lang="en-US" dirty="0" smtClean="0"/>
              <a:t>This weave is done with rigid stakes or spokes, and weavers that wrap around the stakes in an over one, under one pattern. </a:t>
            </a:r>
          </a:p>
          <a:p>
            <a:r>
              <a:rPr lang="en-US" dirty="0" smtClean="0"/>
              <a:t>Spokes and stakes usually are more rigid and thicker reed than weavers.</a:t>
            </a:r>
            <a:endParaRPr lang="en-US" dirty="0"/>
          </a:p>
        </p:txBody>
      </p:sp>
      <p:pic>
        <p:nvPicPr>
          <p:cNvPr id="8" name="dygALT6kdMY"/>
          <p:cNvPicPr>
            <a:picLocks noGrp="1" noRot="1" noChangeAspect="1"/>
          </p:cNvPicPr>
          <p:nvPr>
            <p:ph sz="half" idx="2"/>
            <a:videoFile r:link="rId1"/>
          </p:nvPr>
        </p:nvPicPr>
        <p:blipFill>
          <a:blip r:embed="rId3"/>
          <a:stretch>
            <a:fillRect/>
          </a:stretch>
        </p:blipFill>
        <p:spPr>
          <a:xfrm>
            <a:off x="4131733" y="1600200"/>
            <a:ext cx="4876800" cy="2743200"/>
          </a:xfrm>
          <a:prstGeom prst="rect">
            <a:avLst/>
          </a:prstGeom>
        </p:spPr>
      </p:pic>
      <p:sp>
        <p:nvSpPr>
          <p:cNvPr id="9" name="TextBox 8"/>
          <p:cNvSpPr txBox="1"/>
          <p:nvPr/>
        </p:nvSpPr>
        <p:spPr>
          <a:xfrm>
            <a:off x="4131733" y="4525962"/>
            <a:ext cx="4876799" cy="381000"/>
          </a:xfrm>
          <a:prstGeom prst="rect">
            <a:avLst/>
          </a:prstGeom>
          <a:noFill/>
        </p:spPr>
        <p:txBody>
          <a:bodyPr wrap="square" rtlCol="0">
            <a:spAutoFit/>
          </a:bodyPr>
          <a:lstStyle/>
          <a:p>
            <a:pPr algn="ctr"/>
            <a:r>
              <a:rPr lang="en-US" dirty="0" smtClean="0"/>
              <a:t>Click on picture for video.</a:t>
            </a:r>
            <a:endParaRPr lang="en-US" dirty="0"/>
          </a:p>
        </p:txBody>
      </p:sp>
    </p:spTree>
    <p:extLst>
      <p:ext uri="{BB962C8B-B14F-4D97-AF65-F5344CB8AC3E}">
        <p14:creationId xmlns:p14="http://schemas.microsoft.com/office/powerpoint/2010/main" val="9239419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Continuous Weave</a:t>
            </a:r>
            <a:endParaRPr lang="en-US" dirty="0"/>
          </a:p>
        </p:txBody>
      </p:sp>
      <p:sp>
        <p:nvSpPr>
          <p:cNvPr id="3" name="Content Placeholder 2"/>
          <p:cNvSpPr>
            <a:spLocks noGrp="1"/>
          </p:cNvSpPr>
          <p:nvPr>
            <p:ph sz="half" idx="1"/>
          </p:nvPr>
        </p:nvSpPr>
        <p:spPr>
          <a:xfrm>
            <a:off x="457200" y="1600200"/>
            <a:ext cx="3276600" cy="4953000"/>
          </a:xfrm>
        </p:spPr>
        <p:txBody>
          <a:bodyPr>
            <a:normAutofit fontScale="92500" lnSpcReduction="20000"/>
          </a:bodyPr>
          <a:lstStyle/>
          <a:p>
            <a:r>
              <a:rPr lang="en-US" dirty="0" smtClean="0"/>
              <a:t>This weave is a variation of the plain weave.</a:t>
            </a:r>
          </a:p>
          <a:p>
            <a:r>
              <a:rPr lang="en-US" dirty="0" smtClean="0"/>
              <a:t>It is </a:t>
            </a:r>
            <a:r>
              <a:rPr lang="en-US" dirty="0" smtClean="0"/>
              <a:t>usually created over an odd number of stakes. </a:t>
            </a:r>
          </a:p>
          <a:p>
            <a:r>
              <a:rPr lang="en-US" dirty="0" smtClean="0"/>
              <a:t>It is not done one row at a time, but continuously from beginning to end, with additional weavers added when more length is needed.</a:t>
            </a:r>
          </a:p>
        </p:txBody>
      </p:sp>
      <p:pic>
        <p:nvPicPr>
          <p:cNvPr id="6" name="fg-fNV-ib5o"/>
          <p:cNvPicPr>
            <a:picLocks noGrp="1" noRot="1" noChangeAspect="1"/>
          </p:cNvPicPr>
          <p:nvPr>
            <p:ph sz="half" idx="2"/>
            <a:videoFile r:link="rId1"/>
          </p:nvPr>
        </p:nvPicPr>
        <p:blipFill>
          <a:blip r:embed="rId3"/>
          <a:stretch>
            <a:fillRect/>
          </a:stretch>
        </p:blipFill>
        <p:spPr>
          <a:xfrm>
            <a:off x="4038600" y="1752600"/>
            <a:ext cx="4953000" cy="2786063"/>
          </a:xfrm>
          <a:prstGeom prst="rect">
            <a:avLst/>
          </a:prstGeom>
        </p:spPr>
      </p:pic>
      <p:sp>
        <p:nvSpPr>
          <p:cNvPr id="7" name="TextBox 6"/>
          <p:cNvSpPr txBox="1"/>
          <p:nvPr/>
        </p:nvSpPr>
        <p:spPr>
          <a:xfrm>
            <a:off x="4076700" y="4683125"/>
            <a:ext cx="4876799" cy="381000"/>
          </a:xfrm>
          <a:prstGeom prst="rect">
            <a:avLst/>
          </a:prstGeom>
          <a:noFill/>
        </p:spPr>
        <p:txBody>
          <a:bodyPr wrap="square" rtlCol="0">
            <a:spAutoFit/>
          </a:bodyPr>
          <a:lstStyle/>
          <a:p>
            <a:pPr algn="ctr"/>
            <a:r>
              <a:rPr lang="en-US" dirty="0" smtClean="0"/>
              <a:t>Click on picture for video.</a:t>
            </a:r>
            <a:endParaRPr lang="en-US" dirty="0"/>
          </a:p>
        </p:txBody>
      </p:sp>
    </p:spTree>
    <p:extLst>
      <p:ext uri="{BB962C8B-B14F-4D97-AF65-F5344CB8AC3E}">
        <p14:creationId xmlns:p14="http://schemas.microsoft.com/office/powerpoint/2010/main" val="21687470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Twill Weave</a:t>
            </a:r>
            <a:endParaRPr lang="en-US" dirty="0"/>
          </a:p>
        </p:txBody>
      </p:sp>
      <p:sp>
        <p:nvSpPr>
          <p:cNvPr id="3" name="Content Placeholder 2"/>
          <p:cNvSpPr>
            <a:spLocks noGrp="1"/>
          </p:cNvSpPr>
          <p:nvPr>
            <p:ph sz="half" idx="1"/>
          </p:nvPr>
        </p:nvSpPr>
        <p:spPr>
          <a:xfrm>
            <a:off x="457200" y="1600200"/>
            <a:ext cx="3352800" cy="4525963"/>
          </a:xfrm>
        </p:spPr>
        <p:txBody>
          <a:bodyPr/>
          <a:lstStyle/>
          <a:p>
            <a:r>
              <a:rPr lang="en-US" dirty="0" smtClean="0"/>
              <a:t>This method of weaving involves the weaver passing over two or more stakes and under two or more stakes at a time. </a:t>
            </a:r>
            <a:endParaRPr lang="en-US" dirty="0"/>
          </a:p>
        </p:txBody>
      </p:sp>
      <p:pic>
        <p:nvPicPr>
          <p:cNvPr id="8" name="7-fhGkOJu88"/>
          <p:cNvPicPr>
            <a:picLocks noGrp="1" noRot="1" noChangeAspect="1"/>
          </p:cNvPicPr>
          <p:nvPr>
            <p:ph sz="half" idx="2"/>
            <a:videoFile r:link="rId1"/>
          </p:nvPr>
        </p:nvPicPr>
        <p:blipFill>
          <a:blip r:embed="rId3"/>
          <a:stretch>
            <a:fillRect/>
          </a:stretch>
        </p:blipFill>
        <p:spPr>
          <a:xfrm>
            <a:off x="4038600" y="1600200"/>
            <a:ext cx="4800600" cy="2700338"/>
          </a:xfrm>
          <a:prstGeom prst="rect">
            <a:avLst/>
          </a:prstGeom>
        </p:spPr>
      </p:pic>
      <p:sp>
        <p:nvSpPr>
          <p:cNvPr id="9" name="TextBox 8"/>
          <p:cNvSpPr txBox="1"/>
          <p:nvPr/>
        </p:nvSpPr>
        <p:spPr>
          <a:xfrm>
            <a:off x="4131733" y="4525962"/>
            <a:ext cx="4631267" cy="381000"/>
          </a:xfrm>
          <a:prstGeom prst="rect">
            <a:avLst/>
          </a:prstGeom>
          <a:noFill/>
        </p:spPr>
        <p:txBody>
          <a:bodyPr wrap="square" rtlCol="0">
            <a:spAutoFit/>
          </a:bodyPr>
          <a:lstStyle/>
          <a:p>
            <a:pPr algn="ctr"/>
            <a:r>
              <a:rPr lang="en-US" dirty="0" smtClean="0"/>
              <a:t>Click on picture for video.</a:t>
            </a:r>
            <a:endParaRPr lang="en-US" dirty="0"/>
          </a:p>
        </p:txBody>
      </p:sp>
    </p:spTree>
    <p:extLst>
      <p:ext uri="{BB962C8B-B14F-4D97-AF65-F5344CB8AC3E}">
        <p14:creationId xmlns:p14="http://schemas.microsoft.com/office/powerpoint/2010/main" val="13361633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Twining Weave</a:t>
            </a:r>
            <a:endParaRPr lang="en-US" dirty="0"/>
          </a:p>
        </p:txBody>
      </p:sp>
      <p:sp>
        <p:nvSpPr>
          <p:cNvPr id="3" name="Content Placeholder 2"/>
          <p:cNvSpPr>
            <a:spLocks noGrp="1"/>
          </p:cNvSpPr>
          <p:nvPr>
            <p:ph sz="half" idx="1"/>
          </p:nvPr>
        </p:nvSpPr>
        <p:spPr>
          <a:xfrm>
            <a:off x="457200" y="1600200"/>
            <a:ext cx="3352800" cy="4525963"/>
          </a:xfrm>
        </p:spPr>
        <p:txBody>
          <a:bodyPr/>
          <a:lstStyle/>
          <a:p>
            <a:r>
              <a:rPr lang="en-US" dirty="0" smtClean="0"/>
              <a:t>This weave, sometimes called pairing, involves two weavers, each alternately twisting over and under consecutive spokes. </a:t>
            </a:r>
            <a:endParaRPr lang="en-US" dirty="0"/>
          </a:p>
        </p:txBody>
      </p:sp>
      <p:pic>
        <p:nvPicPr>
          <p:cNvPr id="12" name="C0W2JCFx2AM"/>
          <p:cNvPicPr>
            <a:picLocks noGrp="1" noRot="1" noChangeAspect="1"/>
          </p:cNvPicPr>
          <p:nvPr>
            <p:ph sz="half" idx="2"/>
            <a:videoFile r:link="rId1"/>
          </p:nvPr>
        </p:nvPicPr>
        <p:blipFill>
          <a:blip r:embed="rId3"/>
          <a:stretch>
            <a:fillRect/>
          </a:stretch>
        </p:blipFill>
        <p:spPr>
          <a:xfrm>
            <a:off x="3962400" y="1600200"/>
            <a:ext cx="4953000" cy="2786063"/>
          </a:xfrm>
          <a:prstGeom prst="rect">
            <a:avLst/>
          </a:prstGeom>
        </p:spPr>
      </p:pic>
      <p:sp>
        <p:nvSpPr>
          <p:cNvPr id="13" name="TextBox 12"/>
          <p:cNvSpPr txBox="1"/>
          <p:nvPr/>
        </p:nvSpPr>
        <p:spPr>
          <a:xfrm>
            <a:off x="4131733" y="4525962"/>
            <a:ext cx="4707467" cy="381000"/>
          </a:xfrm>
          <a:prstGeom prst="rect">
            <a:avLst/>
          </a:prstGeom>
          <a:noFill/>
        </p:spPr>
        <p:txBody>
          <a:bodyPr wrap="square" rtlCol="0">
            <a:spAutoFit/>
          </a:bodyPr>
          <a:lstStyle/>
          <a:p>
            <a:pPr algn="ctr"/>
            <a:r>
              <a:rPr lang="en-US" dirty="0" smtClean="0"/>
              <a:t>Click on picture for video.</a:t>
            </a:r>
            <a:endParaRPr lang="en-US" dirty="0"/>
          </a:p>
        </p:txBody>
      </p:sp>
    </p:spTree>
    <p:extLst>
      <p:ext uri="{BB962C8B-B14F-4D97-AF65-F5344CB8AC3E}">
        <p14:creationId xmlns:p14="http://schemas.microsoft.com/office/powerpoint/2010/main" val="19772163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Requirement 3</a:t>
            </a:r>
            <a:endParaRPr lang="en-US" dirty="0"/>
          </a:p>
        </p:txBody>
      </p:sp>
      <p:sp>
        <p:nvSpPr>
          <p:cNvPr id="3" name="Content Placeholder 2"/>
          <p:cNvSpPr>
            <a:spLocks noGrp="1"/>
          </p:cNvSpPr>
          <p:nvPr>
            <p:ph idx="1"/>
          </p:nvPr>
        </p:nvSpPr>
        <p:spPr/>
        <p:txBody>
          <a:bodyPr/>
          <a:lstStyle/>
          <a:p>
            <a:pPr marL="0" lvl="0" indent="0" eaLnBrk="0" fontAlgn="base" hangingPunct="0">
              <a:spcBef>
                <a:spcPct val="0"/>
              </a:spcBef>
              <a:spcAft>
                <a:spcPct val="0"/>
              </a:spcAft>
              <a:buNone/>
            </a:pPr>
            <a:r>
              <a:rPr lang="en-US" altLang="en-US" sz="1800" dirty="0">
                <a:latin typeface="Arial" panose="020B0604020202020204" pitchFamily="34" charset="0"/>
              </a:rPr>
              <a:t>Plan and weave each of the following projects:</a:t>
            </a:r>
          </a:p>
          <a:p>
            <a:pPr marL="800100" lvl="1" indent="-342900" eaLnBrk="0" fontAlgn="base" hangingPunct="0">
              <a:spcBef>
                <a:spcPct val="0"/>
              </a:spcBef>
              <a:spcAft>
                <a:spcPct val="0"/>
              </a:spcAft>
              <a:buFont typeface="+mj-lt"/>
              <a:buAutoNum type="alphaLcPeriod"/>
            </a:pPr>
            <a:r>
              <a:rPr lang="en-US" altLang="en-US" sz="1800" dirty="0">
                <a:latin typeface="Arial" panose="020B0604020202020204" pitchFamily="34" charset="0"/>
              </a:rPr>
              <a:t>a square basket; </a:t>
            </a:r>
          </a:p>
          <a:p>
            <a:pPr marL="800100" lvl="1" indent="-342900" eaLnBrk="0" fontAlgn="base" hangingPunct="0">
              <a:spcBef>
                <a:spcPct val="0"/>
              </a:spcBef>
              <a:spcAft>
                <a:spcPct val="0"/>
              </a:spcAft>
              <a:buFont typeface="+mj-lt"/>
              <a:buAutoNum type="alphaLcPeriod"/>
            </a:pPr>
            <a:r>
              <a:rPr lang="en-US" altLang="en-US" sz="1800" dirty="0">
                <a:latin typeface="Arial" panose="020B0604020202020204" pitchFamily="34" charset="0"/>
              </a:rPr>
              <a:t>a round basket; and </a:t>
            </a:r>
          </a:p>
          <a:p>
            <a:pPr marL="800100" lvl="1" indent="-342900" eaLnBrk="0" fontAlgn="base" hangingPunct="0">
              <a:spcBef>
                <a:spcPct val="0"/>
              </a:spcBef>
              <a:spcAft>
                <a:spcPct val="0"/>
              </a:spcAft>
              <a:buFont typeface="+mj-lt"/>
              <a:buAutoNum type="alphaLcPeriod"/>
            </a:pPr>
            <a:r>
              <a:rPr lang="en-US" altLang="en-US" sz="1800" dirty="0">
                <a:latin typeface="Arial" panose="020B0604020202020204" pitchFamily="34" charset="0"/>
              </a:rPr>
              <a:t>a campstool seat.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379413"/>
            <a:ext cx="914400" cy="933450"/>
          </a:xfrm>
          <a:prstGeom prst="rect">
            <a:avLst/>
          </a:prstGeom>
        </p:spPr>
      </p:pic>
      <p:pic>
        <p:nvPicPr>
          <p:cNvPr id="6" name="Picture 5"/>
          <p:cNvPicPr>
            <a:picLocks noChangeAspect="1"/>
          </p:cNvPicPr>
          <p:nvPr/>
        </p:nvPicPr>
        <p:blipFill>
          <a:blip r:embed="rId3"/>
          <a:stretch>
            <a:fillRect/>
          </a:stretch>
        </p:blipFill>
        <p:spPr>
          <a:xfrm>
            <a:off x="4038600" y="2438400"/>
            <a:ext cx="4799100" cy="3200400"/>
          </a:xfrm>
          <a:prstGeom prst="rect">
            <a:avLst/>
          </a:prstGeom>
        </p:spPr>
      </p:pic>
    </p:spTree>
    <p:extLst>
      <p:ext uri="{BB962C8B-B14F-4D97-AF65-F5344CB8AC3E}">
        <p14:creationId xmlns:p14="http://schemas.microsoft.com/office/powerpoint/2010/main" val="39753251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Square Basket</a:t>
            </a:r>
            <a:endParaRPr lang="en-US" dirty="0"/>
          </a:p>
        </p:txBody>
      </p:sp>
      <p:pic>
        <p:nvPicPr>
          <p:cNvPr id="4" name="yZGeoeFMG8s"/>
          <p:cNvPicPr>
            <a:picLocks noGrp="1" noRot="1" noChangeAspect="1"/>
          </p:cNvPicPr>
          <p:nvPr>
            <p:ph idx="1"/>
            <a:videoFile r:link="rId1"/>
          </p:nvPr>
        </p:nvPicPr>
        <p:blipFill>
          <a:blip r:embed="rId3"/>
          <a:stretch>
            <a:fillRect/>
          </a:stretch>
        </p:blipFill>
        <p:spPr>
          <a:xfrm>
            <a:off x="2286000" y="2576513"/>
            <a:ext cx="4572000" cy="2571750"/>
          </a:xfrm>
          <a:prstGeom prst="rect">
            <a:avLst/>
          </a:prstGeom>
        </p:spPr>
      </p:pic>
      <p:sp>
        <p:nvSpPr>
          <p:cNvPr id="5" name="TextBox 4"/>
          <p:cNvSpPr txBox="1"/>
          <p:nvPr/>
        </p:nvSpPr>
        <p:spPr>
          <a:xfrm>
            <a:off x="2299581" y="5410200"/>
            <a:ext cx="4558420" cy="381000"/>
          </a:xfrm>
          <a:prstGeom prst="rect">
            <a:avLst/>
          </a:prstGeom>
          <a:noFill/>
        </p:spPr>
        <p:txBody>
          <a:bodyPr wrap="square" rtlCol="0">
            <a:spAutoFit/>
          </a:bodyPr>
          <a:lstStyle/>
          <a:p>
            <a:pPr algn="ctr"/>
            <a:r>
              <a:rPr lang="en-US" dirty="0" smtClean="0"/>
              <a:t>Click on picture for video.</a:t>
            </a:r>
            <a:endParaRPr lang="en-US" dirty="0"/>
          </a:p>
        </p:txBody>
      </p:sp>
    </p:spTree>
    <p:extLst>
      <p:ext uri="{BB962C8B-B14F-4D97-AF65-F5344CB8AC3E}">
        <p14:creationId xmlns:p14="http://schemas.microsoft.com/office/powerpoint/2010/main" val="5689190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Basket</a:t>
            </a:r>
            <a:endParaRPr lang="en-US" dirty="0"/>
          </a:p>
        </p:txBody>
      </p:sp>
      <p:pic>
        <p:nvPicPr>
          <p:cNvPr id="4" name="sjvQAYGbZ9g"/>
          <p:cNvPicPr>
            <a:picLocks noGrp="1" noRot="1" noChangeAspect="1"/>
          </p:cNvPicPr>
          <p:nvPr>
            <p:ph idx="1"/>
            <a:videoFile r:link="rId1"/>
          </p:nvPr>
        </p:nvPicPr>
        <p:blipFill>
          <a:blip r:embed="rId3"/>
          <a:stretch>
            <a:fillRect/>
          </a:stretch>
        </p:blipFill>
        <p:spPr>
          <a:xfrm>
            <a:off x="2286000" y="2576513"/>
            <a:ext cx="4572000" cy="2571750"/>
          </a:xfrm>
          <a:prstGeom prst="rect">
            <a:avLst/>
          </a:prstGeom>
        </p:spPr>
      </p:pic>
      <p:sp>
        <p:nvSpPr>
          <p:cNvPr id="5" name="TextBox 4"/>
          <p:cNvSpPr txBox="1"/>
          <p:nvPr/>
        </p:nvSpPr>
        <p:spPr>
          <a:xfrm>
            <a:off x="2299581" y="5410200"/>
            <a:ext cx="4558420" cy="381000"/>
          </a:xfrm>
          <a:prstGeom prst="rect">
            <a:avLst/>
          </a:prstGeom>
          <a:noFill/>
        </p:spPr>
        <p:txBody>
          <a:bodyPr wrap="square" rtlCol="0">
            <a:spAutoFit/>
          </a:bodyPr>
          <a:lstStyle/>
          <a:p>
            <a:pPr algn="ctr"/>
            <a:r>
              <a:rPr lang="en-US" dirty="0" smtClean="0"/>
              <a:t>Click on picture for video.</a:t>
            </a:r>
            <a:endParaRPr lang="en-US" dirty="0"/>
          </a:p>
        </p:txBody>
      </p:sp>
    </p:spTree>
    <p:extLst>
      <p:ext uri="{BB962C8B-B14F-4D97-AF65-F5344CB8AC3E}">
        <p14:creationId xmlns:p14="http://schemas.microsoft.com/office/powerpoint/2010/main" val="15401664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438"/>
            <a:ext cx="8229600" cy="868362"/>
          </a:xfrm>
        </p:spPr>
        <p:txBody>
          <a:bodyPr>
            <a:normAutofit/>
          </a:bodyPr>
          <a:lstStyle/>
          <a:p>
            <a:r>
              <a:rPr lang="en-US" dirty="0" smtClean="0"/>
              <a:t>Requirements</a:t>
            </a:r>
            <a:endParaRPr lang="en-US" dirty="0"/>
          </a:p>
        </p:txBody>
      </p:sp>
      <p:sp>
        <p:nvSpPr>
          <p:cNvPr id="3" name="Content Placeholder 2"/>
          <p:cNvSpPr>
            <a:spLocks noGrp="1"/>
          </p:cNvSpPr>
          <p:nvPr>
            <p:ph idx="1"/>
          </p:nvPr>
        </p:nvSpPr>
        <p:spPr/>
        <p:txBody>
          <a:bodyPr>
            <a:normAutofit/>
          </a:bodyPr>
          <a:lstStyle/>
          <a:p>
            <a:pPr lvl="0" eaLnBrk="0" fontAlgn="base" hangingPunct="0">
              <a:spcBef>
                <a:spcPct val="0"/>
              </a:spcBef>
              <a:spcAft>
                <a:spcPct val="0"/>
              </a:spcAft>
              <a:buFont typeface="+mj-lt"/>
              <a:buAutoNum type="arabicPeriod"/>
            </a:pPr>
            <a:r>
              <a:rPr lang="en-US" altLang="en-US" sz="1800" dirty="0">
                <a:latin typeface="Arial" panose="020B0604020202020204" pitchFamily="34" charset="0"/>
              </a:rPr>
              <a:t>Do the following:</a:t>
            </a:r>
          </a:p>
          <a:p>
            <a:pPr marL="800100" lvl="1" indent="-342900" eaLnBrk="0" fontAlgn="base" hangingPunct="0">
              <a:spcBef>
                <a:spcPct val="0"/>
              </a:spcBef>
              <a:spcAft>
                <a:spcPct val="0"/>
              </a:spcAft>
              <a:buFont typeface="+mj-lt"/>
              <a:buAutoNum type="alphaLcPeriod"/>
            </a:pPr>
            <a:r>
              <a:rPr lang="en-US" altLang="en-US" sz="1800" dirty="0">
                <a:latin typeface="Arial" panose="020B0604020202020204" pitchFamily="34" charset="0"/>
              </a:rPr>
              <a:t>Explain to your counselor the hazards you are most likely to encounter while using basketry tools and materials, and what you should do to anticipate, help prevent, mitigate, and respond to these hazards. </a:t>
            </a:r>
          </a:p>
          <a:p>
            <a:pPr marL="800100" lvl="1" indent="-342900" eaLnBrk="0" fontAlgn="base" hangingPunct="0">
              <a:spcBef>
                <a:spcPct val="0"/>
              </a:spcBef>
              <a:spcAft>
                <a:spcPct val="0"/>
              </a:spcAft>
              <a:buFont typeface="+mj-lt"/>
              <a:buAutoNum type="alphaLcPeriod"/>
            </a:pPr>
            <a:r>
              <a:rPr lang="en-US" altLang="en-US" sz="1800" dirty="0">
                <a:latin typeface="Arial" panose="020B0604020202020204" pitchFamily="34" charset="0"/>
              </a:rPr>
              <a:t>Discuss the prevention of and first-aid treatment for injuries, including cuts, scratches, and scrapes, that could occur while working with basketry tools and materials. </a:t>
            </a:r>
          </a:p>
          <a:p>
            <a:pPr lvl="0" eaLnBrk="0" fontAlgn="base" hangingPunct="0">
              <a:spcBef>
                <a:spcPct val="0"/>
              </a:spcBef>
              <a:spcAft>
                <a:spcPct val="0"/>
              </a:spcAft>
              <a:buFont typeface="+mj-lt"/>
              <a:buAutoNum type="arabicPeriod"/>
            </a:pPr>
            <a:r>
              <a:rPr lang="en-US" altLang="en-US" sz="1800" dirty="0">
                <a:latin typeface="Arial" panose="020B0604020202020204" pitchFamily="34" charset="0"/>
              </a:rPr>
              <a:t>Do the following:</a:t>
            </a:r>
          </a:p>
          <a:p>
            <a:pPr marL="800100" lvl="1" indent="-342900" eaLnBrk="0" fontAlgn="base" hangingPunct="0">
              <a:spcBef>
                <a:spcPct val="0"/>
              </a:spcBef>
              <a:spcAft>
                <a:spcPct val="0"/>
              </a:spcAft>
              <a:buFont typeface="+mj-lt"/>
              <a:buAutoNum type="alphaLcPeriod"/>
            </a:pPr>
            <a:r>
              <a:rPr lang="en-US" altLang="en-US" sz="1800" dirty="0">
                <a:latin typeface="Arial" panose="020B0604020202020204" pitchFamily="34" charset="0"/>
              </a:rPr>
              <a:t>Show your counselor that you are able to identify each of the following types of baskets: plaited, coiled, ribbed, and wicker. </a:t>
            </a:r>
          </a:p>
          <a:p>
            <a:pPr marL="800100" lvl="1" indent="-342900" eaLnBrk="0" fontAlgn="base" hangingPunct="0">
              <a:spcBef>
                <a:spcPct val="0"/>
              </a:spcBef>
              <a:spcAft>
                <a:spcPct val="0"/>
              </a:spcAft>
              <a:buFont typeface="+mj-lt"/>
              <a:buAutoNum type="alphaLcPeriod"/>
            </a:pPr>
            <a:r>
              <a:rPr lang="en-US" altLang="en-US" sz="1800" dirty="0">
                <a:latin typeface="Arial" panose="020B0604020202020204" pitchFamily="34" charset="0"/>
              </a:rPr>
              <a:t>Describe three different types of weaves to your counselor. </a:t>
            </a:r>
          </a:p>
          <a:p>
            <a:pPr lvl="0" eaLnBrk="0" fontAlgn="base" hangingPunct="0">
              <a:spcBef>
                <a:spcPct val="0"/>
              </a:spcBef>
              <a:spcAft>
                <a:spcPct val="0"/>
              </a:spcAft>
              <a:buFont typeface="+mj-lt"/>
              <a:buAutoNum type="arabicPeriod"/>
            </a:pPr>
            <a:r>
              <a:rPr lang="en-US" altLang="en-US" sz="1800" dirty="0">
                <a:latin typeface="Arial" panose="020B0604020202020204" pitchFamily="34" charset="0"/>
              </a:rPr>
              <a:t>Plan and weave each of the following projects:</a:t>
            </a:r>
          </a:p>
          <a:p>
            <a:pPr marL="800100" lvl="1" indent="-342900" eaLnBrk="0" fontAlgn="base" hangingPunct="0">
              <a:spcBef>
                <a:spcPct val="0"/>
              </a:spcBef>
              <a:spcAft>
                <a:spcPct val="0"/>
              </a:spcAft>
              <a:buFont typeface="+mj-lt"/>
              <a:buAutoNum type="alphaLcPeriod"/>
            </a:pPr>
            <a:r>
              <a:rPr lang="en-US" altLang="en-US" sz="1800" dirty="0">
                <a:latin typeface="Arial" panose="020B0604020202020204" pitchFamily="34" charset="0"/>
              </a:rPr>
              <a:t>a square basket; </a:t>
            </a:r>
          </a:p>
          <a:p>
            <a:pPr marL="800100" lvl="1" indent="-342900" eaLnBrk="0" fontAlgn="base" hangingPunct="0">
              <a:spcBef>
                <a:spcPct val="0"/>
              </a:spcBef>
              <a:spcAft>
                <a:spcPct val="0"/>
              </a:spcAft>
              <a:buFont typeface="+mj-lt"/>
              <a:buAutoNum type="alphaLcPeriod"/>
            </a:pPr>
            <a:r>
              <a:rPr lang="en-US" altLang="en-US" sz="1800" dirty="0">
                <a:latin typeface="Arial" panose="020B0604020202020204" pitchFamily="34" charset="0"/>
              </a:rPr>
              <a:t>a round basket; and </a:t>
            </a:r>
          </a:p>
          <a:p>
            <a:pPr marL="800100" lvl="1" indent="-342900" eaLnBrk="0" fontAlgn="base" hangingPunct="0">
              <a:spcBef>
                <a:spcPct val="0"/>
              </a:spcBef>
              <a:spcAft>
                <a:spcPct val="0"/>
              </a:spcAft>
              <a:buFont typeface="+mj-lt"/>
              <a:buAutoNum type="alphaLcPeriod"/>
            </a:pPr>
            <a:r>
              <a:rPr lang="en-US" altLang="en-US" sz="1800" dirty="0">
                <a:latin typeface="Arial" panose="020B0604020202020204" pitchFamily="34" charset="0"/>
              </a:rPr>
              <a:t>a campstool seat. </a:t>
            </a:r>
          </a:p>
          <a:p>
            <a:pPr lvl="0" eaLnBrk="0" fontAlgn="base" hangingPunct="0">
              <a:spcBef>
                <a:spcPct val="0"/>
              </a:spcBef>
              <a:spcAft>
                <a:spcPct val="0"/>
              </a:spcAft>
              <a:buFont typeface="+mj-lt"/>
              <a:buAutoNum type="alphaLcPeriod"/>
            </a:pPr>
            <a:endParaRPr lang="en-US" altLang="en-US" sz="1800" dirty="0">
              <a:latin typeface="Arial" panose="020B0604020202020204" pitchFamily="34" charset="0"/>
            </a:endParaRPr>
          </a:p>
        </p:txBody>
      </p:sp>
      <p:sp>
        <p:nvSpPr>
          <p:cNvPr id="5" name="Rectangle 2"/>
          <p:cNvSpPr>
            <a:spLocks noChangeArrowheads="1"/>
          </p:cNvSpPr>
          <p:nvPr/>
        </p:nvSpPr>
        <p:spPr bwMode="auto">
          <a:xfrm>
            <a:off x="0" y="0"/>
            <a:ext cx="9144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745" y="212773"/>
            <a:ext cx="914400" cy="933450"/>
          </a:xfrm>
          <a:prstGeom prst="rect">
            <a:avLst/>
          </a:prstGeom>
        </p:spPr>
      </p:pic>
    </p:spTree>
    <p:extLst>
      <p:ext uri="{BB962C8B-B14F-4D97-AF65-F5344CB8AC3E}">
        <p14:creationId xmlns:p14="http://schemas.microsoft.com/office/powerpoint/2010/main" val="23080788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Camp Stool Seat</a:t>
            </a:r>
            <a:endParaRPr lang="en-US" dirty="0"/>
          </a:p>
        </p:txBody>
      </p:sp>
      <p:pic>
        <p:nvPicPr>
          <p:cNvPr id="4" name="I88z7ROq1B4"/>
          <p:cNvPicPr>
            <a:picLocks noGrp="1" noRot="1" noChangeAspect="1"/>
          </p:cNvPicPr>
          <p:nvPr>
            <p:ph idx="1"/>
            <a:videoFile r:link="rId1"/>
          </p:nvPr>
        </p:nvPicPr>
        <p:blipFill>
          <a:blip r:embed="rId3"/>
          <a:stretch>
            <a:fillRect/>
          </a:stretch>
        </p:blipFill>
        <p:spPr>
          <a:xfrm>
            <a:off x="2286000" y="2576513"/>
            <a:ext cx="4572000" cy="2571750"/>
          </a:xfrm>
          <a:prstGeom prst="rect">
            <a:avLst/>
          </a:prstGeom>
        </p:spPr>
      </p:pic>
      <p:sp>
        <p:nvSpPr>
          <p:cNvPr id="5" name="TextBox 4"/>
          <p:cNvSpPr txBox="1"/>
          <p:nvPr/>
        </p:nvSpPr>
        <p:spPr>
          <a:xfrm>
            <a:off x="2299581" y="5410200"/>
            <a:ext cx="4558420" cy="381000"/>
          </a:xfrm>
          <a:prstGeom prst="rect">
            <a:avLst/>
          </a:prstGeom>
          <a:noFill/>
        </p:spPr>
        <p:txBody>
          <a:bodyPr wrap="square" rtlCol="0">
            <a:spAutoFit/>
          </a:bodyPr>
          <a:lstStyle/>
          <a:p>
            <a:pPr algn="ctr"/>
            <a:r>
              <a:rPr lang="en-US" dirty="0" smtClean="0"/>
              <a:t>Click on picture for video.</a:t>
            </a:r>
            <a:endParaRPr lang="en-US" dirty="0"/>
          </a:p>
        </p:txBody>
      </p:sp>
    </p:spTree>
    <p:extLst>
      <p:ext uri="{BB962C8B-B14F-4D97-AF65-F5344CB8AC3E}">
        <p14:creationId xmlns:p14="http://schemas.microsoft.com/office/powerpoint/2010/main" val="31301731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Requirement 1</a:t>
            </a:r>
            <a:endParaRPr lang="en-US" dirty="0"/>
          </a:p>
        </p:txBody>
      </p:sp>
      <p:sp>
        <p:nvSpPr>
          <p:cNvPr id="3" name="Content Placeholder 2"/>
          <p:cNvSpPr>
            <a:spLocks noGrp="1"/>
          </p:cNvSpPr>
          <p:nvPr>
            <p:ph idx="1"/>
          </p:nvPr>
        </p:nvSpPr>
        <p:spPr/>
        <p:txBody>
          <a:bodyPr/>
          <a:lstStyle/>
          <a:p>
            <a:pPr marL="0" lvl="0" indent="0" eaLnBrk="0" fontAlgn="base" hangingPunct="0">
              <a:spcBef>
                <a:spcPct val="0"/>
              </a:spcBef>
              <a:spcAft>
                <a:spcPct val="0"/>
              </a:spcAft>
              <a:buNone/>
            </a:pPr>
            <a:r>
              <a:rPr lang="en-US" altLang="en-US" sz="1800" dirty="0">
                <a:latin typeface="Arial" panose="020B0604020202020204" pitchFamily="34" charset="0"/>
              </a:rPr>
              <a:t>Do the following:</a:t>
            </a:r>
          </a:p>
          <a:p>
            <a:pPr marL="800100" lvl="1" indent="-342900" eaLnBrk="0" fontAlgn="base" hangingPunct="0">
              <a:spcBef>
                <a:spcPct val="0"/>
              </a:spcBef>
              <a:spcAft>
                <a:spcPct val="0"/>
              </a:spcAft>
              <a:buFont typeface="+mj-lt"/>
              <a:buAutoNum type="alphaLcPeriod"/>
            </a:pPr>
            <a:r>
              <a:rPr lang="en-US" altLang="en-US" sz="1800" dirty="0">
                <a:latin typeface="Arial" panose="020B0604020202020204" pitchFamily="34" charset="0"/>
              </a:rPr>
              <a:t>Explain to your counselor the hazards you are most likely to encounter while using basketry tools and materials, and what you should do to anticipate, help prevent, mitigate, and respond to these hazards. </a:t>
            </a:r>
          </a:p>
          <a:p>
            <a:pPr marL="800100" lvl="1" indent="-342900" eaLnBrk="0" fontAlgn="base" hangingPunct="0">
              <a:spcBef>
                <a:spcPct val="0"/>
              </a:spcBef>
              <a:spcAft>
                <a:spcPct val="0"/>
              </a:spcAft>
              <a:buFont typeface="+mj-lt"/>
              <a:buAutoNum type="alphaLcPeriod"/>
            </a:pPr>
            <a:r>
              <a:rPr lang="en-US" altLang="en-US" sz="1800" dirty="0">
                <a:latin typeface="Arial" panose="020B0604020202020204" pitchFamily="34" charset="0"/>
              </a:rPr>
              <a:t>Discuss the prevention of and first-aid treatment for injuries, including cuts, scratches, and scrapes, that could occur while working with basketry tools and materials.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379413"/>
            <a:ext cx="914400" cy="93345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22413"/>
          <a:stretch/>
        </p:blipFill>
        <p:spPr>
          <a:xfrm>
            <a:off x="2848429" y="3863181"/>
            <a:ext cx="3599542" cy="2286000"/>
          </a:xfrm>
          <a:prstGeom prst="rect">
            <a:avLst/>
          </a:prstGeom>
        </p:spPr>
      </p:pic>
    </p:spTree>
    <p:extLst>
      <p:ext uri="{BB962C8B-B14F-4D97-AF65-F5344CB8AC3E}">
        <p14:creationId xmlns:p14="http://schemas.microsoft.com/office/powerpoint/2010/main" val="3295003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Issues</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Knives can be used to gather natural materials to make a basket.</a:t>
            </a:r>
          </a:p>
          <a:p>
            <a:r>
              <a:rPr lang="en-US" dirty="0" smtClean="0"/>
              <a:t>Knives must be handled carefully to prevent injury.</a:t>
            </a:r>
          </a:p>
          <a:p>
            <a:r>
              <a:rPr lang="en-US" dirty="0" smtClean="0"/>
              <a:t>When using a knife, always cut away from your body.</a:t>
            </a:r>
          </a:p>
          <a:p>
            <a:r>
              <a:rPr lang="en-US" dirty="0" smtClean="0"/>
              <a:t>Remember, a knife is not a toy and use caution when cutting your materials.</a:t>
            </a:r>
            <a:endParaRPr lang="en-US"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459195" y="1600200"/>
            <a:ext cx="4512204" cy="3048000"/>
          </a:xfrm>
        </p:spPr>
      </p:pic>
    </p:spTree>
    <p:extLst>
      <p:ext uri="{BB962C8B-B14F-4D97-AF65-F5344CB8AC3E}">
        <p14:creationId xmlns:p14="http://schemas.microsoft.com/office/powerpoint/2010/main" val="1276452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Safety Checklist</a:t>
            </a:r>
            <a:endParaRPr lang="en-US" dirty="0"/>
          </a:p>
        </p:txBody>
      </p:sp>
      <p:sp>
        <p:nvSpPr>
          <p:cNvPr id="3" name="Content Placeholder 2"/>
          <p:cNvSpPr>
            <a:spLocks noGrp="1"/>
          </p:cNvSpPr>
          <p:nvPr>
            <p:ph idx="1"/>
          </p:nvPr>
        </p:nvSpPr>
        <p:spPr>
          <a:xfrm>
            <a:off x="457200" y="1600200"/>
            <a:ext cx="8229600" cy="5029200"/>
          </a:xfrm>
        </p:spPr>
        <p:txBody>
          <a:bodyPr>
            <a:normAutofit fontScale="85000" lnSpcReduction="10000"/>
          </a:bodyPr>
          <a:lstStyle/>
          <a:p>
            <a:pPr>
              <a:buFont typeface="Wingdings" panose="05000000000000000000" pitchFamily="2" charset="2"/>
              <a:buChar char="q"/>
            </a:pPr>
            <a:r>
              <a:rPr lang="en-US" dirty="0" smtClean="0"/>
              <a:t>When cutting materials, focus all your attention on the task at hand.</a:t>
            </a:r>
          </a:p>
          <a:p>
            <a:pPr>
              <a:buFont typeface="Wingdings" panose="05000000000000000000" pitchFamily="2" charset="2"/>
              <a:buChar char="q"/>
            </a:pPr>
            <a:r>
              <a:rPr lang="en-US" dirty="0" smtClean="0"/>
              <a:t>Keep materials and workspace well-organized by picking up cut reed from the floor as you go so that others do not slip or trip on the clippings.</a:t>
            </a:r>
          </a:p>
          <a:p>
            <a:pPr>
              <a:buFont typeface="Wingdings" panose="05000000000000000000" pitchFamily="2" charset="2"/>
              <a:buChar char="q"/>
            </a:pPr>
            <a:r>
              <a:rPr lang="en-US" dirty="0" smtClean="0"/>
              <a:t>Never play in space devoted to craft projects.</a:t>
            </a:r>
          </a:p>
          <a:p>
            <a:pPr>
              <a:buFont typeface="Wingdings" panose="05000000000000000000" pitchFamily="2" charset="2"/>
              <a:buChar char="q"/>
            </a:pPr>
            <a:r>
              <a:rPr lang="en-US" dirty="0" smtClean="0"/>
              <a:t>When walking around the craft area, point scissors and other sharp objects downward and be mindful of others.</a:t>
            </a:r>
          </a:p>
          <a:p>
            <a:pPr>
              <a:buFont typeface="Wingdings" panose="05000000000000000000" pitchFamily="2" charset="2"/>
              <a:buChar char="q"/>
            </a:pPr>
            <a:r>
              <a:rPr lang="en-US" dirty="0" smtClean="0"/>
              <a:t>Keep tools sharp and free from rust and dirt.</a:t>
            </a:r>
          </a:p>
          <a:p>
            <a:pPr>
              <a:buFont typeface="Wingdings" panose="05000000000000000000" pitchFamily="2" charset="2"/>
              <a:buChar char="q"/>
            </a:pPr>
            <a:r>
              <a:rPr lang="en-US" dirty="0" smtClean="0"/>
              <a:t>Store tools in a safe place and away from children.</a:t>
            </a:r>
          </a:p>
          <a:p>
            <a:pPr>
              <a:buFont typeface="Wingdings" panose="05000000000000000000" pitchFamily="2" charset="2"/>
              <a:buChar char="q"/>
            </a:pPr>
            <a:r>
              <a:rPr lang="en-US" dirty="0" smtClean="0"/>
              <a:t>Knives and scissors should never be thrown.</a:t>
            </a:r>
            <a:endParaRPr lang="en-US" dirty="0"/>
          </a:p>
        </p:txBody>
      </p:sp>
    </p:spTree>
    <p:extLst>
      <p:ext uri="{BB962C8B-B14F-4D97-AF65-F5344CB8AC3E}">
        <p14:creationId xmlns:p14="http://schemas.microsoft.com/office/powerpoint/2010/main" val="4220193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First-Aid</a:t>
            </a:r>
            <a:endParaRPr lang="en-US" dirty="0"/>
          </a:p>
        </p:txBody>
      </p:sp>
      <p:sp>
        <p:nvSpPr>
          <p:cNvPr id="3" name="Content Placeholder 2"/>
          <p:cNvSpPr>
            <a:spLocks noGrp="1"/>
          </p:cNvSpPr>
          <p:nvPr>
            <p:ph sz="half" idx="1"/>
          </p:nvPr>
        </p:nvSpPr>
        <p:spPr/>
        <p:txBody>
          <a:bodyPr/>
          <a:lstStyle/>
          <a:p>
            <a:r>
              <a:rPr lang="en-US" dirty="0" smtClean="0"/>
              <a:t>If minor cuts and scrapes occur, treat them by properly cleaning and dressing the wound. </a:t>
            </a:r>
          </a:p>
        </p:txBody>
      </p:sp>
      <p:pic>
        <p:nvPicPr>
          <p:cNvPr id="6" name="Content Placeholder 5"/>
          <p:cNvPicPr>
            <a:picLocks noGrp="1" noChangeAspect="1"/>
          </p:cNvPicPr>
          <p:nvPr>
            <p:ph sz="half" idx="2"/>
          </p:nvPr>
        </p:nvPicPr>
        <p:blipFill>
          <a:blip r:embed="rId2"/>
          <a:stretch>
            <a:fillRect/>
          </a:stretch>
        </p:blipFill>
        <p:spPr>
          <a:xfrm>
            <a:off x="4648200" y="1843881"/>
            <a:ext cx="4038600" cy="4038600"/>
          </a:xfrm>
          <a:prstGeom prst="rect">
            <a:avLst/>
          </a:prstGeom>
        </p:spPr>
      </p:pic>
    </p:spTree>
    <p:extLst>
      <p:ext uri="{BB962C8B-B14F-4D97-AF65-F5344CB8AC3E}">
        <p14:creationId xmlns:p14="http://schemas.microsoft.com/office/powerpoint/2010/main" val="1712488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4648200"/>
            <a:ext cx="8534400" cy="2057400"/>
          </a:xfrm>
        </p:spPr>
        <p:txBody>
          <a:bodyPr>
            <a:normAutofit fontScale="92500" lnSpcReduction="10000"/>
          </a:bodyPr>
          <a:lstStyle/>
          <a:p>
            <a:r>
              <a:rPr lang="en-US" dirty="0" smtClean="0"/>
              <a:t>For wounds that are deep or that bleed heavily, control the bleeding by applying direct pressure to the wound with a sterile or clean dressing. </a:t>
            </a:r>
          </a:p>
          <a:p>
            <a:r>
              <a:rPr lang="en-US" dirty="0" smtClean="0"/>
              <a:t>If necessary, treat the victim for shock. </a:t>
            </a:r>
          </a:p>
          <a:p>
            <a:r>
              <a:rPr lang="en-US" dirty="0" smtClean="0"/>
              <a:t>Get medical help immediately.</a:t>
            </a:r>
            <a:endParaRPr lang="en-US" dirty="0"/>
          </a:p>
        </p:txBody>
      </p:sp>
      <p:pic>
        <p:nvPicPr>
          <p:cNvPr id="9" name="Content Placeholder 8"/>
          <p:cNvPicPr>
            <a:picLocks noGrp="1" noChangeAspect="1"/>
          </p:cNvPicPr>
          <p:nvPr>
            <p:ph sz="half" idx="2"/>
          </p:nvPr>
        </p:nvPicPr>
        <p:blipFill>
          <a:blip r:embed="rId2"/>
          <a:stretch>
            <a:fillRect/>
          </a:stretch>
        </p:blipFill>
        <p:spPr>
          <a:xfrm>
            <a:off x="1603212" y="152400"/>
            <a:ext cx="6242376" cy="4419600"/>
          </a:xfrm>
          <a:prstGeom prst="rect">
            <a:avLst/>
          </a:prstGeom>
        </p:spPr>
      </p:pic>
    </p:spTree>
    <p:extLst>
      <p:ext uri="{BB962C8B-B14F-4D97-AF65-F5344CB8AC3E}">
        <p14:creationId xmlns:p14="http://schemas.microsoft.com/office/powerpoint/2010/main" val="3319965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Requirement 2</a:t>
            </a:r>
            <a:endParaRPr lang="en-US" dirty="0"/>
          </a:p>
        </p:txBody>
      </p:sp>
      <p:sp>
        <p:nvSpPr>
          <p:cNvPr id="3" name="Content Placeholder 2"/>
          <p:cNvSpPr>
            <a:spLocks noGrp="1"/>
          </p:cNvSpPr>
          <p:nvPr>
            <p:ph idx="1"/>
          </p:nvPr>
        </p:nvSpPr>
        <p:spPr/>
        <p:txBody>
          <a:bodyPr/>
          <a:lstStyle/>
          <a:p>
            <a:pPr marL="0" lvl="0" indent="0" eaLnBrk="0" fontAlgn="base" hangingPunct="0">
              <a:spcBef>
                <a:spcPct val="0"/>
              </a:spcBef>
              <a:spcAft>
                <a:spcPct val="0"/>
              </a:spcAft>
              <a:buNone/>
            </a:pPr>
            <a:r>
              <a:rPr lang="en-US" altLang="en-US" sz="1800" dirty="0">
                <a:latin typeface="Arial" panose="020B0604020202020204" pitchFamily="34" charset="0"/>
              </a:rPr>
              <a:t>Do the following:</a:t>
            </a:r>
          </a:p>
          <a:p>
            <a:pPr marL="800100" lvl="1" indent="-342900" eaLnBrk="0" fontAlgn="base" hangingPunct="0">
              <a:spcBef>
                <a:spcPct val="0"/>
              </a:spcBef>
              <a:spcAft>
                <a:spcPct val="0"/>
              </a:spcAft>
              <a:buFont typeface="+mj-lt"/>
              <a:buAutoNum type="alphaLcPeriod"/>
            </a:pPr>
            <a:r>
              <a:rPr lang="en-US" altLang="en-US" sz="1800" dirty="0">
                <a:latin typeface="Arial" panose="020B0604020202020204" pitchFamily="34" charset="0"/>
              </a:rPr>
              <a:t>Show your counselor that you are able to identify each of the following types of baskets: plaited, coiled, ribbed, and wicker. </a:t>
            </a:r>
          </a:p>
          <a:p>
            <a:pPr marL="800100" lvl="1" indent="-342900" eaLnBrk="0" fontAlgn="base" hangingPunct="0">
              <a:spcBef>
                <a:spcPct val="0"/>
              </a:spcBef>
              <a:spcAft>
                <a:spcPct val="0"/>
              </a:spcAft>
              <a:buFont typeface="+mj-lt"/>
              <a:buAutoNum type="alphaLcPeriod"/>
            </a:pPr>
            <a:r>
              <a:rPr lang="en-US" altLang="en-US" sz="1800" dirty="0">
                <a:latin typeface="Arial" panose="020B0604020202020204" pitchFamily="34" charset="0"/>
              </a:rPr>
              <a:t>Describe three different types of weaves to your counselor.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379413"/>
            <a:ext cx="914400" cy="9334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8900" y="3134995"/>
            <a:ext cx="3886200" cy="3173730"/>
          </a:xfrm>
          <a:prstGeom prst="rect">
            <a:avLst/>
          </a:prstGeom>
        </p:spPr>
      </p:pic>
    </p:spTree>
    <p:extLst>
      <p:ext uri="{BB962C8B-B14F-4D97-AF65-F5344CB8AC3E}">
        <p14:creationId xmlns:p14="http://schemas.microsoft.com/office/powerpoint/2010/main" val="2978085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Plaited Basket</a:t>
            </a:r>
            <a:endParaRPr lang="en-US" dirty="0"/>
          </a:p>
        </p:txBody>
      </p:sp>
      <p:sp>
        <p:nvSpPr>
          <p:cNvPr id="3" name="Content Placeholder 2"/>
          <p:cNvSpPr>
            <a:spLocks noGrp="1"/>
          </p:cNvSpPr>
          <p:nvPr>
            <p:ph sz="half" idx="1"/>
          </p:nvPr>
        </p:nvSpPr>
        <p:spPr/>
        <p:txBody>
          <a:bodyPr/>
          <a:lstStyle/>
          <a:p>
            <a:r>
              <a:rPr lang="en-US" dirty="0" smtClean="0"/>
              <a:t>Plaited baskets are created with flat strips of reed passing over and under flat stakes, giving the basket an interwoven look.</a:t>
            </a:r>
            <a:endParaRPr lang="en-US" dirty="0"/>
          </a:p>
        </p:txBody>
      </p:sp>
      <p:pic>
        <p:nvPicPr>
          <p:cNvPr id="6" name="Content Placeholder 5"/>
          <p:cNvPicPr>
            <a:picLocks noGrp="1" noChangeAspect="1"/>
          </p:cNvPicPr>
          <p:nvPr>
            <p:ph sz="half" idx="2"/>
          </p:nvPr>
        </p:nvPicPr>
        <p:blipFill>
          <a:blip r:embed="rId2"/>
          <a:stretch>
            <a:fillRect/>
          </a:stretch>
        </p:blipFill>
        <p:spPr>
          <a:xfrm>
            <a:off x="5105400" y="1676400"/>
            <a:ext cx="3333750" cy="2486025"/>
          </a:xfrm>
          <a:prstGeom prst="rect">
            <a:avLst/>
          </a:prstGeom>
        </p:spPr>
      </p:pic>
    </p:spTree>
    <p:extLst>
      <p:ext uri="{BB962C8B-B14F-4D97-AF65-F5344CB8AC3E}">
        <p14:creationId xmlns:p14="http://schemas.microsoft.com/office/powerpoint/2010/main" val="33169969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E1B77C"/>
      </a:accent1>
      <a:accent2>
        <a:srgbClr val="996633"/>
      </a:accent2>
      <a:accent3>
        <a:srgbClr val="663333"/>
      </a:accent3>
      <a:accent4>
        <a:srgbClr val="CC9933"/>
      </a:accent4>
      <a:accent5>
        <a:srgbClr val="999966"/>
      </a:accent5>
      <a:accent6>
        <a:srgbClr val="CC663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TotalTime>
  <Words>863</Words>
  <Application>Microsoft Office PowerPoint</Application>
  <PresentationFormat>On-screen Show (4:3)</PresentationFormat>
  <Paragraphs>80</Paragraphs>
  <Slides>20</Slides>
  <Notes>0</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Wingdings</vt:lpstr>
      <vt:lpstr>Office Theme</vt:lpstr>
      <vt:lpstr>Basketry Merit Badge</vt:lpstr>
      <vt:lpstr>Requirements</vt:lpstr>
      <vt:lpstr>Requirement 1</vt:lpstr>
      <vt:lpstr>Safety Issues</vt:lpstr>
      <vt:lpstr>Safety Checklist</vt:lpstr>
      <vt:lpstr>First-Aid</vt:lpstr>
      <vt:lpstr>PowerPoint Presentation</vt:lpstr>
      <vt:lpstr>Requirement 2</vt:lpstr>
      <vt:lpstr>Plaited Basket</vt:lpstr>
      <vt:lpstr>Coiled Basket</vt:lpstr>
      <vt:lpstr>Ribbed Basket</vt:lpstr>
      <vt:lpstr>Wicker Basket</vt:lpstr>
      <vt:lpstr>Plain Weave</vt:lpstr>
      <vt:lpstr>Continuous Weave</vt:lpstr>
      <vt:lpstr>Twill Weave</vt:lpstr>
      <vt:lpstr>Twining Weave</vt:lpstr>
      <vt:lpstr>Requirement 3</vt:lpstr>
      <vt:lpstr>Square Basket</vt:lpstr>
      <vt:lpstr>Round Basket</vt:lpstr>
      <vt:lpstr>Camp Stool Seat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Terry McKibben</dc:creator>
  <cp:lastModifiedBy>Terry McKibben</cp:lastModifiedBy>
  <cp:revision>24</cp:revision>
  <dcterms:created xsi:type="dcterms:W3CDTF">2013-07-05T08:58:19Z</dcterms:created>
  <dcterms:modified xsi:type="dcterms:W3CDTF">2023-06-29T00:22:10Z</dcterms:modified>
</cp:coreProperties>
</file>